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43" r:id="rId12"/>
    <p:sldId id="339" r:id="rId13"/>
    <p:sldId id="340" r:id="rId14"/>
    <p:sldId id="341" r:id="rId15"/>
    <p:sldId id="329" r:id="rId16"/>
    <p:sldId id="34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1525" autoAdjust="0"/>
  </p:normalViewPr>
  <p:slideViewPr>
    <p:cSldViewPr snapToGrid="0">
      <p:cViewPr varScale="1">
        <p:scale>
          <a:sx n="80" d="100"/>
          <a:sy n="80" d="100"/>
        </p:scale>
        <p:origin x="4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A034-4B36-456F-A02A-6C34272CD5B3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DD8-7843-47D5-A77C-64E994D29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BCDD8-7843-47D5-A77C-64E994D2921D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367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BCDD8-7843-47D5-A77C-64E994D2921D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7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16.9.2022.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ae84367-e901-4215-82ac-560d502801a7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ae84367-e901-4215-82ac-560d502801a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ookwidgets.com/play/t:XTPnHHgf3PM54nxXDxghnDNB4OKyUavIXvZ7m9A9lIZMRUs0Ujk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hyperlink" Target="https://www.e-sfera.hr/dodatni-digitalni-sadrzaji/bae84367-e901-4215-82ac-560d502801a7/assets/audio/32_unit_4_radio_show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kwidgets.com/play/t:XTPnHHgf3PM54nxXDxghnDNB4OKyUavIXvZ7m9A9lIZMRUs0Ujk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bae84367-e901-4215-82ac-560d502801a7/assets/audio/32_unit_4_radio_show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1277" y="103240"/>
            <a:ext cx="7595420" cy="2872286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4: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much</a:t>
            </a:r>
            <a:r>
              <a:rPr lang="hr-HR" sz="6600" b="1" dirty="0">
                <a:solidFill>
                  <a:srgbClr val="FF0000"/>
                </a:solidFill>
              </a:rPr>
              <a:t> to do,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 err="1">
                <a:solidFill>
                  <a:srgbClr val="FF0000"/>
                </a:solidFill>
              </a:rPr>
              <a:t>so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little</a:t>
            </a:r>
            <a:r>
              <a:rPr lang="hr-HR" sz="6600" b="1" dirty="0">
                <a:solidFill>
                  <a:srgbClr val="FF0000"/>
                </a:solidFill>
              </a:rPr>
              <a:t> time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/>
          </a:bodyPr>
          <a:lstStyle/>
          <a:p>
            <a:r>
              <a:rPr lang="hr-HR" sz="6600" dirty="0"/>
              <a:t>Radio show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187" y="575187"/>
            <a:ext cx="105893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2800" dirty="0"/>
          </a:p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radio </a:t>
            </a:r>
            <a:r>
              <a:rPr lang="hr-HR" sz="2800" dirty="0" err="1"/>
              <a:t>station</a:t>
            </a:r>
            <a:r>
              <a:rPr lang="hr-HR" sz="2800" dirty="0"/>
              <a:t>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listened</a:t>
            </a:r>
            <a:r>
              <a:rPr lang="hr-HR" sz="2800" dirty="0"/>
              <a:t> to?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show?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Who’s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presenter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Who’s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guest</a:t>
            </a:r>
            <a:r>
              <a:rPr lang="hr-HR" sz="28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6232" y="781664"/>
            <a:ext cx="8819536" cy="3539431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01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671" y="1165123"/>
            <a:ext cx="105893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Pascal’s</a:t>
            </a:r>
            <a:r>
              <a:rPr lang="hr-HR" sz="2800" dirty="0"/>
              <a:t> </a:t>
            </a:r>
            <a:r>
              <a:rPr lang="hr-HR" sz="2800" dirty="0" err="1"/>
              <a:t>hidden</a:t>
            </a:r>
            <a:r>
              <a:rPr lang="hr-HR" sz="2800" dirty="0"/>
              <a:t> talent?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science</a:t>
            </a:r>
            <a:r>
              <a:rPr lang="hr-HR" sz="2800" dirty="0"/>
              <a:t> </a:t>
            </a:r>
            <a:r>
              <a:rPr lang="hr-HR" sz="2800" dirty="0" err="1"/>
              <a:t>project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  <a:p>
            <a:pPr algn="ctr"/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remember</a:t>
            </a:r>
            <a:r>
              <a:rPr lang="hr-HR" sz="2800" dirty="0"/>
              <a:t> – </a:t>
            </a:r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name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Science Club?</a:t>
            </a:r>
          </a:p>
        </p:txBody>
      </p:sp>
      <p:sp>
        <p:nvSpPr>
          <p:cNvPr id="3" name="Rectangle 2"/>
          <p:cNvSpPr/>
          <p:nvPr/>
        </p:nvSpPr>
        <p:spPr>
          <a:xfrm>
            <a:off x="1342103" y="545691"/>
            <a:ext cx="9586452" cy="3388134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51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34232" cy="6871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96" y="1697519"/>
            <a:ext cx="8316887" cy="3872476"/>
          </a:xfrm>
          <a:prstGeom prst="rect">
            <a:avLst/>
          </a:prstGeom>
          <a:ln w="47625"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8600" y="82207"/>
            <a:ext cx="3638202" cy="2410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517" y="491069"/>
            <a:ext cx="9360146" cy="6285375"/>
          </a:xfrm>
          <a:prstGeom prst="rect">
            <a:avLst/>
          </a:prstGeom>
          <a:ln w="101600">
            <a:solidFill>
              <a:srgbClr val="C0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2003281" y="862642"/>
            <a:ext cx="57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0070C0"/>
                </a:solidFill>
              </a:rPr>
              <a:t>Gdje se odvija aktivnost?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4640" y="1958179"/>
            <a:ext cx="57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0070C0"/>
                </a:solidFill>
              </a:rPr>
              <a:t>Kada počinje?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7079" y="3016570"/>
            <a:ext cx="57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0070C0"/>
                </a:solidFill>
              </a:rPr>
              <a:t>Koliko se često održava?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7078" y="4118984"/>
            <a:ext cx="57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0070C0"/>
                </a:solidFill>
              </a:rPr>
              <a:t>Što radite na toj aktivnosti?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3559" y="5221398"/>
            <a:ext cx="57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0070C0"/>
                </a:solidFill>
              </a:rPr>
              <a:t>Tko vodi aktivnost?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53559" y="6264420"/>
            <a:ext cx="575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0070C0"/>
                </a:solidFill>
              </a:rPr>
              <a:t>Zašto je zanimljiva?</a:t>
            </a:r>
          </a:p>
        </p:txBody>
      </p:sp>
    </p:spTree>
    <p:extLst>
      <p:ext uri="{BB962C8B-B14F-4D97-AF65-F5344CB8AC3E}">
        <p14:creationId xmlns:p14="http://schemas.microsoft.com/office/powerpoint/2010/main" val="135958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28" y="1132254"/>
            <a:ext cx="9127999" cy="895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07" y="3008323"/>
            <a:ext cx="10390974" cy="9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77" y="2738662"/>
            <a:ext cx="7702355" cy="1664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2258" y="604683"/>
            <a:ext cx="9512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Copy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table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notebook</a:t>
            </a:r>
            <a:r>
              <a:rPr lang="hr-HR" sz="2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794" y="1784555"/>
            <a:ext cx="7418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Članovi            Aktivnost /      Slike        Prezentacija</a:t>
            </a:r>
          </a:p>
          <a:p>
            <a:r>
              <a:rPr lang="hr-HR" sz="2800" i="1" dirty="0">
                <a:solidFill>
                  <a:srgbClr val="0070C0"/>
                </a:solidFill>
              </a:rPr>
              <a:t>Grupe			klub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7294" y="4880132"/>
            <a:ext cx="9586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rgbClr val="0070C0"/>
                </a:solidFill>
              </a:rPr>
              <a:t>Poslušaj prezentacije letaka ostalih učenika/grupa i vrednuj ih prema kategorijama u tablici.</a:t>
            </a:r>
          </a:p>
        </p:txBody>
      </p:sp>
    </p:spTree>
    <p:extLst>
      <p:ext uri="{BB962C8B-B14F-4D97-AF65-F5344CB8AC3E}">
        <p14:creationId xmlns:p14="http://schemas.microsoft.com/office/powerpoint/2010/main" val="33749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bae84367</a:t>
            </a:r>
            <a:r>
              <a:rPr lang="hr-HR" sz="2400" dirty="0">
                <a:hlinkClick r:id="rId4"/>
              </a:rPr>
              <a:t>-</a:t>
            </a:r>
            <a:r>
              <a:rPr lang="hr-HR" sz="2400" dirty="0" err="1">
                <a:hlinkClick r:id="rId4"/>
              </a:rPr>
              <a:t>e901</a:t>
            </a:r>
            <a:r>
              <a:rPr lang="hr-HR" sz="2400" dirty="0">
                <a:hlinkClick r:id="rId4"/>
              </a:rPr>
              <a:t>-4215-</a:t>
            </a:r>
            <a:r>
              <a:rPr lang="hr-HR" sz="2400" dirty="0" err="1">
                <a:hlinkClick r:id="rId4"/>
              </a:rPr>
              <a:t>82ac</a:t>
            </a:r>
            <a:r>
              <a:rPr lang="hr-HR" sz="2400" dirty="0">
                <a:hlinkClick r:id="rId4"/>
              </a:rPr>
              <a:t>-</a:t>
            </a:r>
            <a:r>
              <a:rPr lang="hr-HR" sz="2400" dirty="0" err="1">
                <a:hlinkClick r:id="rId4"/>
              </a:rPr>
              <a:t>560d502801a7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</a:p>
          <a:p>
            <a:pPr algn="ctr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38511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bae84367</a:t>
            </a:r>
            <a:r>
              <a:rPr lang="hr-HR" sz="2400" dirty="0">
                <a:hlinkClick r:id="rId4"/>
              </a:rPr>
              <a:t>-</a:t>
            </a:r>
            <a:r>
              <a:rPr lang="hr-HR" sz="2400" dirty="0" err="1">
                <a:hlinkClick r:id="rId4"/>
              </a:rPr>
              <a:t>e901</a:t>
            </a:r>
            <a:r>
              <a:rPr lang="hr-HR" sz="2400" dirty="0">
                <a:hlinkClick r:id="rId4"/>
              </a:rPr>
              <a:t>-4215-</a:t>
            </a:r>
            <a:r>
              <a:rPr lang="hr-HR" sz="2400" dirty="0" err="1">
                <a:hlinkClick r:id="rId4"/>
              </a:rPr>
              <a:t>82ac</a:t>
            </a:r>
            <a:r>
              <a:rPr lang="hr-HR" sz="2400" dirty="0">
                <a:hlinkClick r:id="rId4"/>
              </a:rPr>
              <a:t>-</a:t>
            </a:r>
            <a:r>
              <a:rPr lang="hr-HR" sz="2400" dirty="0" err="1">
                <a:hlinkClick r:id="rId4"/>
              </a:rPr>
              <a:t>560d502801a7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</a:p>
          <a:p>
            <a:pPr algn="ctr"/>
            <a:endParaRPr lang="hr-HR" sz="2400" b="1" dirty="0"/>
          </a:p>
          <a:p>
            <a:pPr algn="ctr"/>
            <a:r>
              <a:rPr lang="en-US" sz="2400" b="1" dirty="0"/>
              <a:t>How much do you know about the radio?</a:t>
            </a:r>
          </a:p>
          <a:p>
            <a:pPr algn="ctr"/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1567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852219" cy="6890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19" y="791487"/>
            <a:ext cx="9171306" cy="5484622"/>
          </a:xfrm>
          <a:prstGeom prst="rect">
            <a:avLst/>
          </a:prstGeom>
          <a:ln w="539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7669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55051" cy="2841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7123" y="2443039"/>
            <a:ext cx="6454877" cy="4414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3155" y="4650519"/>
            <a:ext cx="41295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/>
              <a:t>Practise</a:t>
            </a:r>
            <a:r>
              <a:rPr lang="hr-HR" sz="2400" dirty="0"/>
              <a:t>:</a:t>
            </a:r>
          </a:p>
          <a:p>
            <a:r>
              <a:rPr lang="hr-HR" sz="2000" dirty="0">
                <a:hlinkClick r:id="rId5"/>
              </a:rPr>
              <a:t>https://www.bookwidgets.com/play/t:XTPnHHgf3PM54nxXDxghnDNB4OKyUavIXvZ7m9A9lIZMRUs0Ujk=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60048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352"/>
            <a:ext cx="7410143" cy="6760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4916" y="2566219"/>
            <a:ext cx="4247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55641" y="819278"/>
            <a:ext cx="421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Who </a:t>
            </a:r>
            <a:r>
              <a:rPr lang="hr-HR" sz="2800" dirty="0" err="1"/>
              <a:t>is</a:t>
            </a:r>
            <a:r>
              <a:rPr lang="hr-HR" sz="2800" dirty="0"/>
              <a:t> Pascal?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5641" y="1879116"/>
            <a:ext cx="421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does</a:t>
            </a:r>
            <a:r>
              <a:rPr lang="hr-HR" sz="2800" dirty="0"/>
              <a:t> he live?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5641" y="3058663"/>
            <a:ext cx="421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Does</a:t>
            </a:r>
            <a:r>
              <a:rPr lang="hr-HR" sz="2800" dirty="0"/>
              <a:t> he </a:t>
            </a:r>
            <a:r>
              <a:rPr lang="hr-HR" sz="2800" dirty="0" err="1"/>
              <a:t>have</a:t>
            </a:r>
            <a:r>
              <a:rPr lang="hr-HR" sz="2800" dirty="0"/>
              <a:t> a </a:t>
            </a:r>
            <a:r>
              <a:rPr lang="hr-HR" sz="2800" dirty="0" err="1"/>
              <a:t>house</a:t>
            </a:r>
            <a:r>
              <a:rPr lang="hr-HR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18923" y="4012770"/>
            <a:ext cx="4216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Does</a:t>
            </a:r>
            <a:r>
              <a:rPr lang="hr-HR" sz="2800" dirty="0"/>
              <a:t> he </a:t>
            </a:r>
            <a:r>
              <a:rPr lang="hr-HR" sz="2800" dirty="0" err="1"/>
              <a:t>like</a:t>
            </a:r>
            <a:r>
              <a:rPr lang="hr-HR" sz="2800" dirty="0"/>
              <a:t> </a:t>
            </a:r>
            <a:r>
              <a:rPr lang="hr-HR" sz="2800" dirty="0" err="1"/>
              <a:t>living</a:t>
            </a:r>
            <a:r>
              <a:rPr lang="hr-HR" sz="2800" dirty="0"/>
              <a:t> </a:t>
            </a:r>
            <a:r>
              <a:rPr lang="hr-HR" sz="2800" dirty="0" err="1"/>
              <a:t>there</a:t>
            </a:r>
            <a:r>
              <a:rPr lang="hr-HR" sz="2800" dirty="0"/>
              <a:t>? </a:t>
            </a:r>
            <a:r>
              <a:rPr lang="hr-HR" sz="2800" dirty="0" err="1"/>
              <a:t>Why</a:t>
            </a:r>
            <a:r>
              <a:rPr lang="hr-HR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18923" y="5366988"/>
            <a:ext cx="4216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doesn’t</a:t>
            </a:r>
            <a:r>
              <a:rPr lang="hr-HR" sz="2800" dirty="0"/>
              <a:t> he </a:t>
            </a:r>
            <a:r>
              <a:rPr lang="hr-HR" sz="2800" dirty="0" err="1"/>
              <a:t>like</a:t>
            </a:r>
            <a:r>
              <a:rPr lang="hr-HR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48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2607" y="412955"/>
            <a:ext cx="1057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Listen</a:t>
            </a:r>
            <a:r>
              <a:rPr lang="hr-HR" sz="2800" dirty="0"/>
              <a:t> to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recording</a:t>
            </a:r>
            <a:r>
              <a:rPr lang="hr-HR" sz="2800" dirty="0"/>
              <a:t>. </a:t>
            </a:r>
            <a:r>
              <a:rPr lang="hr-HR" sz="2800" dirty="0" err="1"/>
              <a:t>What’s</a:t>
            </a:r>
            <a:r>
              <a:rPr lang="hr-HR" sz="2800" dirty="0"/>
              <a:t> </a:t>
            </a:r>
            <a:r>
              <a:rPr lang="hr-HR" sz="2800" dirty="0" err="1"/>
              <a:t>Pascal’s</a:t>
            </a:r>
            <a:r>
              <a:rPr lang="hr-HR" sz="2800" dirty="0"/>
              <a:t> </a:t>
            </a:r>
            <a:r>
              <a:rPr lang="hr-HR" sz="2800" dirty="0" err="1"/>
              <a:t>hidden</a:t>
            </a:r>
            <a:r>
              <a:rPr lang="hr-HR" sz="2800" dirty="0"/>
              <a:t> talent?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75" y="2753267"/>
            <a:ext cx="3148935" cy="33314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1484" y="284934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err="1">
                <a:hlinkClick r:id="rId5"/>
              </a:rPr>
              <a:t>https</a:t>
            </a:r>
            <a:r>
              <a:rPr lang="hr-HR" sz="2400" dirty="0">
                <a:hlinkClick r:id="rId5"/>
              </a:rPr>
              <a:t>://</a:t>
            </a:r>
            <a:r>
              <a:rPr lang="hr-HR" sz="2400" dirty="0" err="1">
                <a:hlinkClick r:id="rId5"/>
              </a:rPr>
              <a:t>www.e-sfera.hr</a:t>
            </a:r>
            <a:r>
              <a:rPr lang="hr-HR" sz="2400" dirty="0">
                <a:hlinkClick r:id="rId5"/>
              </a:rPr>
              <a:t>/dodatni-digitalni-</a:t>
            </a:r>
            <a:r>
              <a:rPr lang="hr-HR" sz="2400" dirty="0" err="1">
                <a:hlinkClick r:id="rId5"/>
              </a:rPr>
              <a:t>sadrzaji</a:t>
            </a:r>
            <a:r>
              <a:rPr lang="hr-HR" sz="2400" dirty="0">
                <a:hlinkClick r:id="rId5"/>
              </a:rPr>
              <a:t>/</a:t>
            </a:r>
            <a:r>
              <a:rPr lang="hr-HR" sz="2400" dirty="0" err="1">
                <a:hlinkClick r:id="rId5"/>
              </a:rPr>
              <a:t>bae84367</a:t>
            </a:r>
            <a:r>
              <a:rPr lang="hr-HR" sz="2400" dirty="0">
                <a:hlinkClick r:id="rId5"/>
              </a:rPr>
              <a:t>-</a:t>
            </a:r>
            <a:r>
              <a:rPr lang="hr-HR" sz="2400" dirty="0" err="1">
                <a:hlinkClick r:id="rId5"/>
              </a:rPr>
              <a:t>e901</a:t>
            </a:r>
            <a:r>
              <a:rPr lang="hr-HR" sz="2400" dirty="0">
                <a:hlinkClick r:id="rId5"/>
              </a:rPr>
              <a:t>-4215-</a:t>
            </a:r>
            <a:r>
              <a:rPr lang="hr-HR" sz="2400" dirty="0" err="1">
                <a:hlinkClick r:id="rId5"/>
              </a:rPr>
              <a:t>82ac</a:t>
            </a:r>
            <a:r>
              <a:rPr lang="hr-HR" sz="2400" dirty="0">
                <a:hlinkClick r:id="rId5"/>
              </a:rPr>
              <a:t>-</a:t>
            </a:r>
            <a:r>
              <a:rPr lang="hr-HR" sz="2400" dirty="0" err="1">
                <a:hlinkClick r:id="rId5"/>
              </a:rPr>
              <a:t>560d502801a7</a:t>
            </a:r>
            <a:r>
              <a:rPr lang="hr-HR" sz="2400" dirty="0">
                <a:hlinkClick r:id="rId5"/>
              </a:rPr>
              <a:t>/</a:t>
            </a:r>
            <a:r>
              <a:rPr lang="hr-HR" sz="2400" dirty="0" err="1">
                <a:hlinkClick r:id="rId5"/>
              </a:rPr>
              <a:t>assets</a:t>
            </a:r>
            <a:r>
              <a:rPr lang="hr-HR" sz="2400" dirty="0">
                <a:hlinkClick r:id="rId5"/>
              </a:rPr>
              <a:t>/audio/</a:t>
            </a:r>
            <a:r>
              <a:rPr lang="hr-HR" sz="2400" dirty="0" err="1">
                <a:hlinkClick r:id="rId5"/>
              </a:rPr>
              <a:t>32_unit_4_radio_show.mp3</a:t>
            </a:r>
            <a:r>
              <a:rPr lang="hr-HR" sz="2400" dirty="0"/>
              <a:t> </a:t>
            </a:r>
          </a:p>
        </p:txBody>
      </p:sp>
      <p:pic>
        <p:nvPicPr>
          <p:cNvPr id="8" name="32_unit_4_radio_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1484" y="4977062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5148" y="1781292"/>
            <a:ext cx="7374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9900"/>
                </a:solidFill>
              </a:rPr>
              <a:t>He </a:t>
            </a:r>
            <a:r>
              <a:rPr lang="hr-HR" sz="2800" dirty="0" err="1">
                <a:solidFill>
                  <a:srgbClr val="FF9900"/>
                </a:solidFill>
              </a:rPr>
              <a:t>lights</a:t>
            </a:r>
            <a:r>
              <a:rPr lang="hr-HR" sz="2800" dirty="0">
                <a:solidFill>
                  <a:srgbClr val="FF9900"/>
                </a:solidFill>
              </a:rPr>
              <a:t> a </a:t>
            </a:r>
            <a:r>
              <a:rPr lang="hr-HR" sz="2800" dirty="0" err="1">
                <a:solidFill>
                  <a:srgbClr val="FF9900"/>
                </a:solidFill>
              </a:rPr>
              <a:t>light</a:t>
            </a:r>
            <a:r>
              <a:rPr lang="hr-HR" sz="2800" dirty="0">
                <a:solidFill>
                  <a:srgbClr val="FF9900"/>
                </a:solidFill>
              </a:rPr>
              <a:t> </a:t>
            </a:r>
            <a:r>
              <a:rPr lang="hr-HR" sz="2800" dirty="0" err="1">
                <a:solidFill>
                  <a:srgbClr val="FF9900"/>
                </a:solidFill>
              </a:rPr>
              <a:t>bulb</a:t>
            </a:r>
            <a:r>
              <a:rPr lang="hr-HR" sz="2800" dirty="0">
                <a:solidFill>
                  <a:srgbClr val="FF9900"/>
                </a:solidFill>
              </a:rPr>
              <a:t> </a:t>
            </a:r>
            <a:r>
              <a:rPr lang="hr-HR" sz="2800" dirty="0" err="1">
                <a:solidFill>
                  <a:srgbClr val="FF9900"/>
                </a:solidFill>
              </a:rPr>
              <a:t>when</a:t>
            </a:r>
            <a:r>
              <a:rPr lang="hr-HR" sz="2800" dirty="0">
                <a:solidFill>
                  <a:srgbClr val="FF9900"/>
                </a:solidFill>
              </a:rPr>
              <a:t> he </a:t>
            </a:r>
            <a:r>
              <a:rPr lang="hr-HR" sz="2800" dirty="0" err="1">
                <a:solidFill>
                  <a:srgbClr val="FF9900"/>
                </a:solidFill>
              </a:rPr>
              <a:t>runs</a:t>
            </a:r>
            <a:r>
              <a:rPr lang="hr-HR" sz="2800" dirty="0">
                <a:solidFill>
                  <a:srgbClr val="FF99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69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3080" y="969279"/>
            <a:ext cx="3151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hlinkClick r:id="rId4"/>
              </a:rPr>
              <a:t>https</a:t>
            </a:r>
            <a:r>
              <a:rPr lang="hr-HR" dirty="0">
                <a:hlinkClick r:id="rId4"/>
              </a:rPr>
              <a:t>://</a:t>
            </a:r>
            <a:r>
              <a:rPr lang="hr-HR" dirty="0" err="1">
                <a:hlinkClick r:id="rId4"/>
              </a:rPr>
              <a:t>www.e-sfera.hr</a:t>
            </a:r>
            <a:r>
              <a:rPr lang="hr-HR" dirty="0">
                <a:hlinkClick r:id="rId4"/>
              </a:rPr>
              <a:t>/dodatni-digitalni-</a:t>
            </a:r>
            <a:r>
              <a:rPr lang="hr-HR" dirty="0" err="1">
                <a:hlinkClick r:id="rId4"/>
              </a:rPr>
              <a:t>sadrzaji</a:t>
            </a:r>
            <a:r>
              <a:rPr lang="hr-HR" dirty="0">
                <a:hlinkClick r:id="rId4"/>
              </a:rPr>
              <a:t>/</a:t>
            </a:r>
            <a:r>
              <a:rPr lang="hr-HR" dirty="0" err="1">
                <a:hlinkClick r:id="rId4"/>
              </a:rPr>
              <a:t>bae84367</a:t>
            </a:r>
            <a:r>
              <a:rPr lang="hr-HR" dirty="0">
                <a:hlinkClick r:id="rId4"/>
              </a:rPr>
              <a:t>-</a:t>
            </a:r>
            <a:r>
              <a:rPr lang="hr-HR" dirty="0" err="1">
                <a:hlinkClick r:id="rId4"/>
              </a:rPr>
              <a:t>e901</a:t>
            </a:r>
            <a:r>
              <a:rPr lang="hr-HR" dirty="0">
                <a:hlinkClick r:id="rId4"/>
              </a:rPr>
              <a:t>-4215-</a:t>
            </a:r>
            <a:r>
              <a:rPr lang="hr-HR" dirty="0" err="1">
                <a:hlinkClick r:id="rId4"/>
              </a:rPr>
              <a:t>82ac</a:t>
            </a:r>
            <a:r>
              <a:rPr lang="hr-HR" dirty="0">
                <a:hlinkClick r:id="rId4"/>
              </a:rPr>
              <a:t>-</a:t>
            </a:r>
            <a:r>
              <a:rPr lang="hr-HR" dirty="0" err="1">
                <a:hlinkClick r:id="rId4"/>
              </a:rPr>
              <a:t>560d502801a7</a:t>
            </a:r>
            <a:r>
              <a:rPr lang="hr-HR" dirty="0">
                <a:hlinkClick r:id="rId4"/>
              </a:rPr>
              <a:t>/</a:t>
            </a:r>
            <a:r>
              <a:rPr lang="hr-HR" dirty="0" err="1">
                <a:hlinkClick r:id="rId4"/>
              </a:rPr>
              <a:t>assets</a:t>
            </a:r>
            <a:r>
              <a:rPr lang="hr-HR" dirty="0">
                <a:hlinkClick r:id="rId4"/>
              </a:rPr>
              <a:t>/audio/</a:t>
            </a:r>
            <a:r>
              <a:rPr lang="hr-HR" dirty="0" err="1">
                <a:hlinkClick r:id="rId4"/>
              </a:rPr>
              <a:t>32_unit_4_radio_show.mp3</a:t>
            </a:r>
            <a:r>
              <a:rPr lang="hr-HR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254249" cy="4901341"/>
          </a:xfrm>
          <a:prstGeom prst="rect">
            <a:avLst/>
          </a:prstGeom>
        </p:spPr>
      </p:pic>
      <p:pic>
        <p:nvPicPr>
          <p:cNvPr id="7" name="32_unit_4_radio_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9186" y="206348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331" y="2939984"/>
            <a:ext cx="3997865" cy="256376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07923" y="1592826"/>
            <a:ext cx="412954" cy="442451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4930878" y="1150375"/>
            <a:ext cx="412954" cy="442451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4930878" y="2435921"/>
            <a:ext cx="412954" cy="442451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4930878" y="3721467"/>
            <a:ext cx="412954" cy="442451"/>
          </a:xfrm>
          <a:prstGeom prst="ellipse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7959212" y="4314409"/>
            <a:ext cx="41295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i="1" dirty="0" err="1"/>
              <a:t>Practise</a:t>
            </a:r>
            <a:r>
              <a:rPr lang="hr-HR" sz="2400" i="1" dirty="0"/>
              <a:t>:</a:t>
            </a:r>
          </a:p>
          <a:p>
            <a:r>
              <a:rPr lang="hr-HR" sz="2000" dirty="0">
                <a:hlinkClick r:id="rId8"/>
              </a:rPr>
              <a:t>https://www.bookwidgets.com/play/t:XTPnHHgf3PM54nxXDxghnDNB4OKyUavIXvZ7m9A9lIZMRUs0Ujk=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630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9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1819" y="1430593"/>
            <a:ext cx="9158748" cy="2677656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texts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Rita, Henry, Dao </a:t>
            </a:r>
            <a:r>
              <a:rPr lang="hr-HR" sz="2800" dirty="0" err="1"/>
              <a:t>and</a:t>
            </a:r>
            <a:r>
              <a:rPr lang="hr-HR" sz="2800" dirty="0"/>
              <a:t> Luka on </a:t>
            </a:r>
            <a:r>
              <a:rPr lang="hr-HR" sz="2800" dirty="0" err="1"/>
              <a:t>page</a:t>
            </a:r>
            <a:r>
              <a:rPr lang="hr-HR" sz="2800" dirty="0"/>
              <a:t> 56.</a:t>
            </a:r>
          </a:p>
          <a:p>
            <a:endParaRPr lang="hr-HR" sz="2800" dirty="0"/>
          </a:p>
          <a:p>
            <a:r>
              <a:rPr lang="hr-HR" sz="2800" dirty="0"/>
              <a:t> </a:t>
            </a:r>
            <a:r>
              <a:rPr lang="hr-HR" sz="2800" dirty="0" err="1"/>
              <a:t>Write</a:t>
            </a:r>
            <a:r>
              <a:rPr lang="hr-HR" sz="2800" dirty="0"/>
              <a:t> 3 </a:t>
            </a:r>
            <a:r>
              <a:rPr lang="hr-HR" sz="2800" dirty="0" err="1"/>
              <a:t>or</a:t>
            </a:r>
            <a:r>
              <a:rPr lang="hr-HR" sz="2800" dirty="0"/>
              <a:t> 4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about</a:t>
            </a:r>
            <a:r>
              <a:rPr lang="hr-HR" sz="2800" dirty="0"/>
              <a:t> Pascal. </a:t>
            </a:r>
          </a:p>
          <a:p>
            <a:endParaRPr lang="hr-HR" sz="2800" dirty="0"/>
          </a:p>
          <a:p>
            <a:r>
              <a:rPr lang="hr-HR" sz="2800" dirty="0"/>
              <a:t>You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begin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: ” I live </a:t>
            </a:r>
            <a:r>
              <a:rPr lang="hr-HR" sz="2800" dirty="0" err="1"/>
              <a:t>in</a:t>
            </a:r>
            <a:r>
              <a:rPr lang="hr-HR" sz="2800" dirty="0"/>
              <a:t> a </a:t>
            </a:r>
            <a:r>
              <a:rPr lang="hr-HR" sz="2800" dirty="0" err="1"/>
              <a:t>classroom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I love…”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6580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666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5110" y="442452"/>
            <a:ext cx="5781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p 44.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6" y="2188330"/>
            <a:ext cx="11046427" cy="3888005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141184" y="2802194"/>
            <a:ext cx="40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8107" y="3416058"/>
            <a:ext cx="40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67268" y="3912788"/>
            <a:ext cx="35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1184" y="4990524"/>
            <a:ext cx="40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73085" y="5471456"/>
            <a:ext cx="40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02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77" y="1138839"/>
            <a:ext cx="8567123" cy="4908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072" y="2993923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FF9900"/>
                </a:solidFill>
              </a:rPr>
              <a:t>around</a:t>
            </a:r>
            <a:endParaRPr lang="hr-HR" sz="2400" b="1" i="1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5369" y="3572981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6065" y="3572980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FF9900"/>
                </a:solidFill>
              </a:rPr>
              <a:t>about</a:t>
            </a:r>
            <a:endParaRPr lang="hr-HR" sz="2400" b="1" i="1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6544" y="4059045"/>
            <a:ext cx="644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FF9900"/>
                </a:solidFill>
              </a:rPr>
              <a:t>of</a:t>
            </a:r>
            <a:endParaRPr lang="hr-HR" sz="2400" b="1" i="1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180" y="4545109"/>
            <a:ext cx="621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for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8176" y="5065470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err="1">
                <a:solidFill>
                  <a:srgbClr val="FF9900"/>
                </a:solidFill>
              </a:rPr>
              <a:t>in</a:t>
            </a:r>
            <a:endParaRPr lang="hr-HR" sz="2400" b="1" i="1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3363" y="5497046"/>
            <a:ext cx="57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>
                <a:solidFill>
                  <a:srgbClr val="FF9900"/>
                </a:solidFill>
              </a:rPr>
              <a:t>to</a:t>
            </a:r>
          </a:p>
        </p:txBody>
      </p:sp>
    </p:spTree>
    <p:extLst>
      <p:ext uri="{BB962C8B-B14F-4D97-AF65-F5344CB8AC3E}">
        <p14:creationId xmlns:p14="http://schemas.microsoft.com/office/powerpoint/2010/main" val="318768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354</Words>
  <Application>Microsoft Office PowerPoint</Application>
  <PresentationFormat>Widescreen</PresentationFormat>
  <Paragraphs>66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UNIT 4:  So much to do,  so little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281</cp:revision>
  <dcterms:created xsi:type="dcterms:W3CDTF">2020-09-19T11:02:00Z</dcterms:created>
  <dcterms:modified xsi:type="dcterms:W3CDTF">2022-09-16T09:03:07Z</dcterms:modified>
</cp:coreProperties>
</file>